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Libre Franklin"/>
      <p:regular r:id="rId16"/>
      <p:bold r:id="rId17"/>
      <p:italic r:id="rId18"/>
      <p:boldItalic r:id="rId19"/>
    </p:embeddedFont>
    <p:embeddedFont>
      <p:font typeface="Oswald"/>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Oswald-regular.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Oswald-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LibreFranklin-bold.fntdata"/><Relationship Id="rId16" Type="http://schemas.openxmlformats.org/officeDocument/2006/relationships/font" Target="fonts/LibreFranklin-regular.fntdata"/><Relationship Id="rId5" Type="http://schemas.openxmlformats.org/officeDocument/2006/relationships/slide" Target="slides/slide1.xml"/><Relationship Id="rId19" Type="http://schemas.openxmlformats.org/officeDocument/2006/relationships/font" Target="fonts/LibreFranklin-boldItalic.fntdata"/><Relationship Id="rId6" Type="http://schemas.openxmlformats.org/officeDocument/2006/relationships/slide" Target="slides/slide2.xml"/><Relationship Id="rId18" Type="http://schemas.openxmlformats.org/officeDocument/2006/relationships/font" Target="fonts/LibreFranklin-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116d3dbab_4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116d3dbab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116d3dbab_4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116d3dbab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116d3dbab_4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116d3dbab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116d3dbab_4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116d3dbab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116d3dbab_4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116d3dbab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116d3dbab_4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116d3dbab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116d3dbab_4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116d3dbab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116d3dbab_4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116d3dbab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итульный слайд" showMasterSp="0" type="title">
  <p:cSld name="TITLE">
    <p:bg>
      <p:bgPr>
        <a:solidFill>
          <a:schemeClr val="lt2"/>
        </a:solidFill>
      </p:bgPr>
    </p:bg>
    <p:spTree>
      <p:nvGrpSpPr>
        <p:cNvPr id="12" name="Shape 12"/>
        <p:cNvGrpSpPr/>
        <p:nvPr/>
      </p:nvGrpSpPr>
      <p:grpSpPr>
        <a:xfrm>
          <a:off x="0" y="0"/>
          <a:ext cx="0" cy="0"/>
          <a:chOff x="0" y="0"/>
          <a:chExt cx="0" cy="0"/>
        </a:xfrm>
      </p:grpSpPr>
      <p:sp>
        <p:nvSpPr>
          <p:cNvPr id="13" name="Google Shape;13;p2"/>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15" name="Google Shape;15;p2"/>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ru-RU"/>
              <a:t>‹#›</a:t>
            </a:fld>
            <a:endParaRPr/>
          </a:p>
        </p:txBody>
      </p:sp>
      <p:grpSp>
        <p:nvGrpSpPr>
          <p:cNvPr id="18" name="Google Shape;18;p2"/>
          <p:cNvGrpSpPr/>
          <p:nvPr/>
        </p:nvGrpSpPr>
        <p:grpSpPr>
          <a:xfrm>
            <a:off x="752858" y="744469"/>
            <a:ext cx="10674116" cy="5349671"/>
            <a:chOff x="752858" y="744469"/>
            <a:chExt cx="10674116" cy="5349671"/>
          </a:xfrm>
        </p:grpSpPr>
        <p:sp>
          <p:nvSpPr>
            <p:cNvPr id="19" name="Google Shape;19;p2"/>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0" name="Google Shape;20;p2"/>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вертикальный текст" type="vertTx">
  <p:cSld name="VERTICAL_TEXT">
    <p:spTree>
      <p:nvGrpSpPr>
        <p:cNvPr id="77" name="Shape 77"/>
        <p:cNvGrpSpPr/>
        <p:nvPr/>
      </p:nvGrpSpPr>
      <p:grpSpPr>
        <a:xfrm>
          <a:off x="0" y="0"/>
          <a:ext cx="0" cy="0"/>
          <a:chOff x="0" y="0"/>
          <a:chExt cx="0" cy="0"/>
        </a:xfrm>
      </p:grpSpPr>
      <p:sp>
        <p:nvSpPr>
          <p:cNvPr id="78" name="Google Shape;78;p1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1"/>
          <p:cNvSpPr txBox="1"/>
          <p:nvPr>
            <p:ph idx="1" type="body"/>
          </p:nvPr>
        </p:nvSpPr>
        <p:spPr>
          <a:xfrm rot="5400000">
            <a:off x="4386262" y="-719138"/>
            <a:ext cx="3571875" cy="9601200"/>
          </a:xfrm>
          <a:prstGeom prst="rect">
            <a:avLst/>
          </a:prstGeom>
          <a:noFill/>
          <a:ln>
            <a:noFill/>
          </a:ln>
        </p:spPr>
        <p:txBody>
          <a:bodyPr anchorCtr="0" anchor="t" bIns="45700" lIns="91425" spcFirstLastPara="1" rIns="91425" wrap="square" tIns="45700">
            <a:no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80" name="Google Shape;80;p1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Вертикальный заголовок и текст" type="vertTitleAndTx">
  <p:cSld name="VERTICAL_TITLE_AND_VERTICAL_TEXT">
    <p:spTree>
      <p:nvGrpSpPr>
        <p:cNvPr id="83" name="Shape 83"/>
        <p:cNvGrpSpPr/>
        <p:nvPr/>
      </p:nvGrpSpPr>
      <p:grpSpPr>
        <a:xfrm>
          <a:off x="0" y="0"/>
          <a:ext cx="0" cy="0"/>
          <a:chOff x="0" y="0"/>
          <a:chExt cx="0" cy="0"/>
        </a:xfrm>
      </p:grpSpPr>
      <p:sp>
        <p:nvSpPr>
          <p:cNvPr id="84" name="Google Shape;84;p12"/>
          <p:cNvSpPr txBox="1"/>
          <p:nvPr>
            <p:ph type="title"/>
          </p:nvPr>
        </p:nvSpPr>
        <p:spPr>
          <a:xfrm rot="5400000">
            <a:off x="7757822" y="2462895"/>
            <a:ext cx="5243244" cy="1565766"/>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rot="5400000">
            <a:off x="2839798" y="-844042"/>
            <a:ext cx="5243244" cy="8179641"/>
          </a:xfrm>
          <a:prstGeom prst="rect">
            <a:avLst/>
          </a:prstGeom>
          <a:noFill/>
          <a:ln>
            <a:noFill/>
          </a:ln>
        </p:spPr>
        <p:txBody>
          <a:bodyPr anchorCtr="0" anchor="t" bIns="45700" lIns="91425" spcFirstLastPara="1" rIns="91425" wrap="square" tIns="45700">
            <a:no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86" name="Google Shape;86;p12"/>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объект"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4" name="Google Shape;24;p3"/>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showMasterSp="0" type="secHead">
  <p:cSld name="SECTION_HEADER">
    <p:bg>
      <p:bgPr>
        <a:solidFill>
          <a:schemeClr val="dk2"/>
        </a:solidFill>
      </p:bgPr>
    </p:bg>
    <p:spTree>
      <p:nvGrpSpPr>
        <p:cNvPr id="27" name="Shape 27"/>
        <p:cNvGrpSpPr/>
        <p:nvPr/>
      </p:nvGrpSpPr>
      <p:grpSpPr>
        <a:xfrm>
          <a:off x="0" y="0"/>
          <a:ext cx="0" cy="0"/>
          <a:chOff x="0" y="0"/>
          <a:chExt cx="0" cy="0"/>
        </a:xfrm>
      </p:grpSpPr>
      <p:sp>
        <p:nvSpPr>
          <p:cNvPr id="28" name="Google Shape;28;p4"/>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30" name="Google Shape;30;p4"/>
          <p:cNvSpPr txBox="1"/>
          <p:nvPr>
            <p:ph idx="10" type="dt"/>
          </p:nvPr>
        </p:nvSpPr>
        <p:spPr>
          <a:xfrm>
            <a:off x="738908" y="6453386"/>
            <a:ext cx="1622409"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2584312" y="6453386"/>
            <a:ext cx="7023377" cy="40461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Libre Franklin"/>
                <a:ea typeface="Libre Franklin"/>
                <a:cs typeface="Libre Franklin"/>
                <a:sym typeface="Libre Franklin"/>
              </a:defRPr>
            </a:lvl1pPr>
            <a:lvl2pPr indent="0" lvl="1" marL="0" algn="r">
              <a:spcBef>
                <a:spcPts val="0"/>
              </a:spcBef>
              <a:buNone/>
              <a:defRPr sz="1200">
                <a:solidFill>
                  <a:schemeClr val="lt2"/>
                </a:solidFill>
                <a:latin typeface="Libre Franklin"/>
                <a:ea typeface="Libre Franklin"/>
                <a:cs typeface="Libre Franklin"/>
                <a:sym typeface="Libre Franklin"/>
              </a:defRPr>
            </a:lvl2pPr>
            <a:lvl3pPr indent="0" lvl="2" marL="0" algn="r">
              <a:spcBef>
                <a:spcPts val="0"/>
              </a:spcBef>
              <a:buNone/>
              <a:defRPr sz="1200">
                <a:solidFill>
                  <a:schemeClr val="lt2"/>
                </a:solidFill>
                <a:latin typeface="Libre Franklin"/>
                <a:ea typeface="Libre Franklin"/>
                <a:cs typeface="Libre Franklin"/>
                <a:sym typeface="Libre Franklin"/>
              </a:defRPr>
            </a:lvl3pPr>
            <a:lvl4pPr indent="0" lvl="3" marL="0" algn="r">
              <a:spcBef>
                <a:spcPts val="0"/>
              </a:spcBef>
              <a:buNone/>
              <a:defRPr sz="1200">
                <a:solidFill>
                  <a:schemeClr val="lt2"/>
                </a:solidFill>
                <a:latin typeface="Libre Franklin"/>
                <a:ea typeface="Libre Franklin"/>
                <a:cs typeface="Libre Franklin"/>
                <a:sym typeface="Libre Franklin"/>
              </a:defRPr>
            </a:lvl4pPr>
            <a:lvl5pPr indent="0" lvl="4" marL="0" algn="r">
              <a:spcBef>
                <a:spcPts val="0"/>
              </a:spcBef>
              <a:buNone/>
              <a:defRPr sz="1200">
                <a:solidFill>
                  <a:schemeClr val="lt2"/>
                </a:solidFill>
                <a:latin typeface="Libre Franklin"/>
                <a:ea typeface="Libre Franklin"/>
                <a:cs typeface="Libre Franklin"/>
                <a:sym typeface="Libre Franklin"/>
              </a:defRPr>
            </a:lvl5pPr>
            <a:lvl6pPr indent="0" lvl="5" marL="0" algn="r">
              <a:spcBef>
                <a:spcPts val="0"/>
              </a:spcBef>
              <a:buNone/>
              <a:defRPr sz="1200">
                <a:solidFill>
                  <a:schemeClr val="lt2"/>
                </a:solidFill>
                <a:latin typeface="Libre Franklin"/>
                <a:ea typeface="Libre Franklin"/>
                <a:cs typeface="Libre Franklin"/>
                <a:sym typeface="Libre Franklin"/>
              </a:defRPr>
            </a:lvl6pPr>
            <a:lvl7pPr indent="0" lvl="6" marL="0" algn="r">
              <a:spcBef>
                <a:spcPts val="0"/>
              </a:spcBef>
              <a:buNone/>
              <a:defRPr sz="1200">
                <a:solidFill>
                  <a:schemeClr val="lt2"/>
                </a:solidFill>
                <a:latin typeface="Libre Franklin"/>
                <a:ea typeface="Libre Franklin"/>
                <a:cs typeface="Libre Franklin"/>
                <a:sym typeface="Libre Franklin"/>
              </a:defRPr>
            </a:lvl7pPr>
            <a:lvl8pPr indent="0" lvl="7" marL="0" algn="r">
              <a:spcBef>
                <a:spcPts val="0"/>
              </a:spcBef>
              <a:buNone/>
              <a:defRPr sz="1200">
                <a:solidFill>
                  <a:schemeClr val="lt2"/>
                </a:solidFill>
                <a:latin typeface="Libre Franklin"/>
                <a:ea typeface="Libre Franklin"/>
                <a:cs typeface="Libre Franklin"/>
                <a:sym typeface="Libre Franklin"/>
              </a:defRPr>
            </a:lvl8pPr>
            <a:lvl9pPr indent="0" lvl="8" marL="0" algn="r">
              <a:spcBef>
                <a:spcPts val="0"/>
              </a:spcBef>
              <a:buNone/>
              <a:defRPr sz="1200">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ru-RU"/>
              <a:t>‹#›</a:t>
            </a:fld>
            <a:endParaRPr/>
          </a:p>
        </p:txBody>
      </p:sp>
      <p:sp>
        <p:nvSpPr>
          <p:cNvPr id="33" name="Google Shape;33;p4"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Два объекта"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7" name="Google Shape;37;p5"/>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8" name="Google Shape;38;p5"/>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Сравнение"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 type="body"/>
          </p:nvPr>
        </p:nvSpPr>
        <p:spPr>
          <a:xfrm>
            <a:off x="1371600"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44" name="Google Shape;44;p6"/>
          <p:cNvSpPr txBox="1"/>
          <p:nvPr>
            <p:ph idx="2" type="body"/>
          </p:nvPr>
        </p:nvSpPr>
        <p:spPr>
          <a:xfrm>
            <a:off x="1371600" y="3305207"/>
            <a:ext cx="4443984" cy="2562193"/>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5" name="Google Shape;45;p6"/>
          <p:cNvSpPr txBox="1"/>
          <p:nvPr>
            <p:ph idx="3" type="body"/>
          </p:nvPr>
        </p:nvSpPr>
        <p:spPr>
          <a:xfrm>
            <a:off x="6525014"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46" name="Google Shape;46;p6"/>
          <p:cNvSpPr txBox="1"/>
          <p:nvPr>
            <p:ph idx="4" type="body"/>
          </p:nvPr>
        </p:nvSpPr>
        <p:spPr>
          <a:xfrm>
            <a:off x="6525014" y="3305207"/>
            <a:ext cx="4443984" cy="2562193"/>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47" name="Google Shape;47;p6"/>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олько заголовок"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стой слайд" type="blank">
  <p:cSld name="BLANK">
    <p:spTree>
      <p:nvGrpSpPr>
        <p:cNvPr id="55" name="Shape 55"/>
        <p:cNvGrpSpPr/>
        <p:nvPr/>
      </p:nvGrpSpPr>
      <p:grpSpPr>
        <a:xfrm>
          <a:off x="0" y="0"/>
          <a:ext cx="0" cy="0"/>
          <a:chOff x="0" y="0"/>
          <a:chExt cx="0" cy="0"/>
        </a:xfrm>
      </p:grpSpPr>
      <p:sp>
        <p:nvSpPr>
          <p:cNvPr id="56" name="Google Shape;56;p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Объект с подписью" showMasterSp="0" type="objTx">
  <p:cSld name="OBJECT_WITH_CAPTION_TEXT">
    <p:spTree>
      <p:nvGrpSpPr>
        <p:cNvPr id="59" name="Shape 59"/>
        <p:cNvGrpSpPr/>
        <p:nvPr/>
      </p:nvGrpSpPr>
      <p:grpSpPr>
        <a:xfrm>
          <a:off x="0" y="0"/>
          <a:ext cx="0" cy="0"/>
          <a:chOff x="0" y="0"/>
          <a:chExt cx="0" cy="0"/>
        </a:xfrm>
      </p:grpSpPr>
      <p:sp>
        <p:nvSpPr>
          <p:cNvPr id="60" name="Google Shape;60;p9"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63" name="Google Shape;63;p9"/>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64" name="Google Shape;64;p9"/>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ru-RU"/>
              <a:t>‹#›</a:t>
            </a:fld>
            <a:endParaRPr/>
          </a:p>
        </p:txBody>
      </p:sp>
      <p:sp>
        <p:nvSpPr>
          <p:cNvPr id="67" name="Google Shape;67;p9"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Рисунок с подписью" showMasterSp="0" type="picTx">
  <p:cSld name="PICTURE_WITH_CAPTION_TEXT">
    <p:spTree>
      <p:nvGrpSpPr>
        <p:cNvPr id="68" name="Shape 68"/>
        <p:cNvGrpSpPr/>
        <p:nvPr/>
      </p:nvGrpSpPr>
      <p:grpSpPr>
        <a:xfrm>
          <a:off x="0" y="0"/>
          <a:ext cx="0" cy="0"/>
          <a:chOff x="0" y="0"/>
          <a:chExt cx="0" cy="0"/>
        </a:xfrm>
      </p:grpSpPr>
      <p:sp>
        <p:nvSpPr>
          <p:cNvPr id="69" name="Google Shape;69;p10"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0"/>
          <p:cNvSpPr/>
          <p:nvPr>
            <p:ph idx="2" type="pic"/>
          </p:nvPr>
        </p:nvSpPr>
        <p:spPr>
          <a:xfrm>
            <a:off x="5532120" y="0"/>
            <a:ext cx="6659880" cy="6857999"/>
          </a:xfrm>
          <a:prstGeom prst="rect">
            <a:avLst/>
          </a:prstGeom>
          <a:noFill/>
          <a:ln>
            <a:noFill/>
          </a:ln>
        </p:spPr>
        <p:txBody>
          <a:bodyPr anchorCtr="0" anchor="t" bIns="45700" lIns="91425" spcFirstLastPara="1" rIns="91425" wrap="square" tIns="45700">
            <a:noAutofit/>
          </a:bodyPr>
          <a:lstStyle>
            <a:lvl1pPr lvl="0" marR="0" rtl="0" algn="l">
              <a:lnSpc>
                <a:spcPct val="94000"/>
              </a:lnSpc>
              <a:spcBef>
                <a:spcPts val="10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1pPr>
            <a:lvl2pPr lvl="1"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2pPr>
            <a:lvl3pPr lvl="2"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3pPr>
            <a:lvl4pPr lvl="3"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4pPr>
            <a:lvl5pPr lvl="4"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5pPr>
            <a:lvl6pPr lvl="5"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6pPr>
            <a:lvl7pPr lvl="6" marR="0" rtl="0" algn="l">
              <a:lnSpc>
                <a:spcPct val="94000"/>
              </a:lnSpc>
              <a:spcBef>
                <a:spcPts val="500"/>
              </a:spcBef>
              <a:spcAft>
                <a:spcPts val="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7pPr>
            <a:lvl8pPr lvl="7" marR="0" rtl="0" algn="l">
              <a:lnSpc>
                <a:spcPct val="94000"/>
              </a:lnSpc>
              <a:spcBef>
                <a:spcPts val="500"/>
              </a:spcBef>
              <a:spcAft>
                <a:spcPts val="0"/>
              </a:spcAft>
              <a:buClr>
                <a:schemeClr val="dk2"/>
              </a:buClr>
              <a:buSzPts val="2000"/>
              <a:buFont typeface="Libre Franklin"/>
              <a:buNone/>
              <a:defRPr b="0" i="1" sz="2000" u="none" cap="none" strike="noStrike">
                <a:solidFill>
                  <a:schemeClr val="dk2"/>
                </a:solidFill>
                <a:latin typeface="Libre Franklin"/>
                <a:ea typeface="Libre Franklin"/>
                <a:cs typeface="Libre Franklin"/>
                <a:sym typeface="Libre Franklin"/>
              </a:defRPr>
            </a:lvl8pPr>
            <a:lvl9pPr lvl="8" marR="0" rtl="0" algn="l">
              <a:lnSpc>
                <a:spcPct val="94000"/>
              </a:lnSpc>
              <a:spcBef>
                <a:spcPts val="500"/>
              </a:spcBef>
              <a:spcAft>
                <a:spcPts val="200"/>
              </a:spcAft>
              <a:buClr>
                <a:schemeClr val="dk2"/>
              </a:buClr>
              <a:buSzPts val="2000"/>
              <a:buFont typeface="Libre Franklin"/>
              <a:buNone/>
              <a:defRPr b="0" i="0" sz="2000" u="none" cap="none" strike="noStrike">
                <a:solidFill>
                  <a:schemeClr val="dk2"/>
                </a:solidFill>
                <a:latin typeface="Libre Franklin"/>
                <a:ea typeface="Libre Franklin"/>
                <a:cs typeface="Libre Franklin"/>
                <a:sym typeface="Libre Franklin"/>
              </a:defRPr>
            </a:lvl9pPr>
          </a:lstStyle>
          <a:p/>
        </p:txBody>
      </p:sp>
      <p:sp>
        <p:nvSpPr>
          <p:cNvPr id="72" name="Google Shape;72;p10"/>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73" name="Google Shape;73;p10"/>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2"/>
                </a:solidFill>
                <a:latin typeface="Libre Franklin"/>
                <a:ea typeface="Libre Franklin"/>
                <a:cs typeface="Libre Franklin"/>
                <a:sym typeface="Libre Franklin"/>
              </a:defRPr>
            </a:lvl1pPr>
            <a:lvl2pPr indent="0" lvl="1" marL="0" algn="r">
              <a:spcBef>
                <a:spcPts val="0"/>
              </a:spcBef>
              <a:buNone/>
              <a:defRPr sz="1200">
                <a:solidFill>
                  <a:schemeClr val="dk2"/>
                </a:solidFill>
                <a:latin typeface="Libre Franklin"/>
                <a:ea typeface="Libre Franklin"/>
                <a:cs typeface="Libre Franklin"/>
                <a:sym typeface="Libre Franklin"/>
              </a:defRPr>
            </a:lvl2pPr>
            <a:lvl3pPr indent="0" lvl="2" marL="0" algn="r">
              <a:spcBef>
                <a:spcPts val="0"/>
              </a:spcBef>
              <a:buNone/>
              <a:defRPr sz="1200">
                <a:solidFill>
                  <a:schemeClr val="dk2"/>
                </a:solidFill>
                <a:latin typeface="Libre Franklin"/>
                <a:ea typeface="Libre Franklin"/>
                <a:cs typeface="Libre Franklin"/>
                <a:sym typeface="Libre Franklin"/>
              </a:defRPr>
            </a:lvl3pPr>
            <a:lvl4pPr indent="0" lvl="3" marL="0" algn="r">
              <a:spcBef>
                <a:spcPts val="0"/>
              </a:spcBef>
              <a:buNone/>
              <a:defRPr sz="1200">
                <a:solidFill>
                  <a:schemeClr val="dk2"/>
                </a:solidFill>
                <a:latin typeface="Libre Franklin"/>
                <a:ea typeface="Libre Franklin"/>
                <a:cs typeface="Libre Franklin"/>
                <a:sym typeface="Libre Franklin"/>
              </a:defRPr>
            </a:lvl4pPr>
            <a:lvl5pPr indent="0" lvl="4" marL="0" algn="r">
              <a:spcBef>
                <a:spcPts val="0"/>
              </a:spcBef>
              <a:buNone/>
              <a:defRPr sz="1200">
                <a:solidFill>
                  <a:schemeClr val="dk2"/>
                </a:solidFill>
                <a:latin typeface="Libre Franklin"/>
                <a:ea typeface="Libre Franklin"/>
                <a:cs typeface="Libre Franklin"/>
                <a:sym typeface="Libre Franklin"/>
              </a:defRPr>
            </a:lvl5pPr>
            <a:lvl6pPr indent="0" lvl="5" marL="0" algn="r">
              <a:spcBef>
                <a:spcPts val="0"/>
              </a:spcBef>
              <a:buNone/>
              <a:defRPr sz="1200">
                <a:solidFill>
                  <a:schemeClr val="dk2"/>
                </a:solidFill>
                <a:latin typeface="Libre Franklin"/>
                <a:ea typeface="Libre Franklin"/>
                <a:cs typeface="Libre Franklin"/>
                <a:sym typeface="Libre Franklin"/>
              </a:defRPr>
            </a:lvl6pPr>
            <a:lvl7pPr indent="0" lvl="6" marL="0" algn="r">
              <a:spcBef>
                <a:spcPts val="0"/>
              </a:spcBef>
              <a:buNone/>
              <a:defRPr sz="1200">
                <a:solidFill>
                  <a:schemeClr val="dk2"/>
                </a:solidFill>
                <a:latin typeface="Libre Franklin"/>
                <a:ea typeface="Libre Franklin"/>
                <a:cs typeface="Libre Franklin"/>
                <a:sym typeface="Libre Franklin"/>
              </a:defRPr>
            </a:lvl7pPr>
            <a:lvl8pPr indent="0" lvl="7" marL="0" algn="r">
              <a:spcBef>
                <a:spcPts val="0"/>
              </a:spcBef>
              <a:buNone/>
              <a:defRPr sz="1200">
                <a:solidFill>
                  <a:schemeClr val="dk2"/>
                </a:solidFill>
                <a:latin typeface="Libre Franklin"/>
                <a:ea typeface="Libre Franklin"/>
                <a:cs typeface="Libre Franklin"/>
                <a:sym typeface="Libre Franklin"/>
              </a:defRPr>
            </a:lvl8pPr>
            <a:lvl9pPr indent="0" lvl="8" marL="0" algn="r">
              <a:spcBef>
                <a:spcPts val="0"/>
              </a:spcBef>
              <a:buNone/>
              <a:defRPr sz="1200">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ru-RU"/>
              <a:t>‹#›</a:t>
            </a:fld>
            <a:endParaRPr/>
          </a:p>
        </p:txBody>
      </p:sp>
      <p:sp>
        <p:nvSpPr>
          <p:cNvPr id="76" name="Google Shape;76;p10"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8" name="Google Shape;8;p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9" name="Google Shape;9;p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0" name="Google Shape;10;p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12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12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12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12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12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12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12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ru-RU"/>
              <a:t>‹#›</a:t>
            </a:fld>
            <a:endParaRPr/>
          </a:p>
        </p:txBody>
      </p:sp>
      <p:sp>
        <p:nvSpPr>
          <p:cNvPr id="11" name="Google Shape;11;p1"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3"/>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p>
            <a:pPr indent="0" lvl="0" marL="0" rtl="0" algn="ctr">
              <a:lnSpc>
                <a:spcPct val="89000"/>
              </a:lnSpc>
              <a:spcBef>
                <a:spcPts val="0"/>
              </a:spcBef>
              <a:spcAft>
                <a:spcPts val="0"/>
              </a:spcAft>
              <a:buClr>
                <a:schemeClr val="dk2"/>
              </a:buClr>
              <a:buSzPts val="7200"/>
              <a:buFont typeface="Libre Franklin"/>
              <a:buNone/>
            </a:pPr>
            <a:r>
              <a:rPr lang="ru-RU">
                <a:latin typeface="Oswald"/>
                <a:ea typeface="Oswald"/>
                <a:cs typeface="Oswald"/>
                <a:sym typeface="Oswald"/>
              </a:rPr>
              <a:t>AI AND CARS</a:t>
            </a:r>
            <a:endParaRPr>
              <a:latin typeface="Oswald"/>
              <a:ea typeface="Oswald"/>
              <a:cs typeface="Oswald"/>
              <a:sym typeface="Oswald"/>
            </a:endParaRPr>
          </a:p>
        </p:txBody>
      </p:sp>
      <p:sp>
        <p:nvSpPr>
          <p:cNvPr id="94" name="Google Shape;94;p13"/>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Autofit/>
          </a:bodyPr>
          <a:lstStyle/>
          <a:p>
            <a:pPr indent="0" lvl="0" marL="0" rtl="0" algn="ctr">
              <a:lnSpc>
                <a:spcPct val="112000"/>
              </a:lnSpc>
              <a:spcBef>
                <a:spcPts val="0"/>
              </a:spcBef>
              <a:spcAft>
                <a:spcPts val="0"/>
              </a:spcAft>
              <a:buClr>
                <a:schemeClr val="dk2"/>
              </a:buClr>
              <a:buSzPts val="2300"/>
              <a:buNone/>
            </a:pPr>
            <a:r>
              <a:rPr lang="ru-RU">
                <a:latin typeface="Oswald"/>
                <a:ea typeface="Oswald"/>
                <a:cs typeface="Oswald"/>
                <a:sym typeface="Oswald"/>
              </a:rPr>
              <a:t>danger of autopilot</a:t>
            </a:r>
            <a:endParaRPr>
              <a:latin typeface="Oswald"/>
              <a:ea typeface="Oswald"/>
              <a:cs typeface="Oswald"/>
              <a:sym typeface="Oswald"/>
            </a:endParaRPr>
          </a:p>
        </p:txBody>
      </p:sp>
      <p:pic>
        <p:nvPicPr>
          <p:cNvPr id="95" name="Google Shape;95;p13"/>
          <p:cNvPicPr preferRelativeResize="0"/>
          <p:nvPr/>
        </p:nvPicPr>
        <p:blipFill rotWithShape="1">
          <a:blip r:embed="rId3">
            <a:alphaModFix/>
          </a:blip>
          <a:srcRect b="0" l="0" r="0" t="0"/>
          <a:stretch/>
        </p:blipFill>
        <p:spPr>
          <a:xfrm>
            <a:off x="10757700" y="0"/>
            <a:ext cx="1434300" cy="1341875"/>
          </a:xfrm>
          <a:prstGeom prst="rect">
            <a:avLst/>
          </a:prstGeom>
          <a:noFill/>
          <a:ln>
            <a:noFill/>
          </a:ln>
        </p:spPr>
      </p:pic>
      <p:sp>
        <p:nvSpPr>
          <p:cNvPr id="96" name="Google Shape;96;p13"/>
          <p:cNvSpPr txBox="1"/>
          <p:nvPr/>
        </p:nvSpPr>
        <p:spPr>
          <a:xfrm>
            <a:off x="5908199" y="6486325"/>
            <a:ext cx="6283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ru-RU" sz="1400" u="none" cap="none" strike="noStrike">
                <a:solidFill>
                  <a:schemeClr val="dk1"/>
                </a:solidFill>
                <a:latin typeface="Oswald"/>
                <a:ea typeface="Oswald"/>
                <a:cs typeface="Oswald"/>
                <a:sym typeface="Oswald"/>
              </a:rPr>
              <a:t>Презентацию выполнил студент РГПУ ИВТ 1-ой группый 1-ой подгруппы Лабырин Матвей</a:t>
            </a:r>
            <a:endParaRPr sz="1400">
              <a:solidFill>
                <a:schemeClr val="dk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2"/>
          <p:cNvSpPr txBox="1"/>
          <p:nvPr>
            <p:ph idx="1" type="body"/>
          </p:nvPr>
        </p:nvSpPr>
        <p:spPr>
          <a:xfrm>
            <a:off x="1295400" y="1638300"/>
            <a:ext cx="9601200" cy="3581400"/>
          </a:xfrm>
          <a:prstGeom prst="rect">
            <a:avLst/>
          </a:prstGeom>
        </p:spPr>
        <p:txBody>
          <a:bodyPr anchorCtr="0" anchor="t" bIns="45700" lIns="91425" spcFirstLastPara="1" rIns="91425" wrap="square" tIns="45700">
            <a:noAutofit/>
          </a:bodyPr>
          <a:lstStyle/>
          <a:p>
            <a:pPr indent="0" lvl="0" marL="0" rtl="0" algn="ctr">
              <a:spcBef>
                <a:spcPts val="1000"/>
              </a:spcBef>
              <a:spcAft>
                <a:spcPts val="200"/>
              </a:spcAft>
              <a:buNone/>
            </a:pPr>
            <a:r>
              <a:rPr lang="ru-RU" sz="2400">
                <a:latin typeface="Oswald"/>
                <a:ea typeface="Oswald"/>
                <a:cs typeface="Oswald"/>
                <a:sym typeface="Oswald"/>
              </a:rPr>
              <a:t>But if you look at the numbers, you can already say that the autopilot copes with its task quite successfully. Today, there are about 150,000 autopilot cars in the world, their total mileage (during the included autopilot mode) between 2015 and 2016 amounted to 357 million kilometers. For example, if in Russia all cars would drive on autopilot for one year, then not 23 thousand people would die in car crashes in a year, but only 3 thousand.</a:t>
            </a:r>
            <a:endParaRPr sz="2400">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1295400" y="685800"/>
            <a:ext cx="9601200" cy="1485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ru-RU">
                <a:latin typeface="Oswald"/>
                <a:ea typeface="Oswald"/>
                <a:cs typeface="Oswald"/>
                <a:sym typeface="Oswald"/>
              </a:rPr>
              <a:t>summarizing</a:t>
            </a:r>
            <a:endParaRPr>
              <a:latin typeface="Oswald"/>
              <a:ea typeface="Oswald"/>
              <a:cs typeface="Oswald"/>
              <a:sym typeface="Oswald"/>
            </a:endParaRPr>
          </a:p>
          <a:p>
            <a:pPr indent="0" lvl="0" marL="0" rtl="0" algn="ctr">
              <a:spcBef>
                <a:spcPts val="0"/>
              </a:spcBef>
              <a:spcAft>
                <a:spcPts val="0"/>
              </a:spcAft>
              <a:buNone/>
            </a:pPr>
            <a:r>
              <a:t/>
            </a:r>
            <a:endParaRPr>
              <a:latin typeface="Oswald"/>
              <a:ea typeface="Oswald"/>
              <a:cs typeface="Oswald"/>
              <a:sym typeface="Oswald"/>
            </a:endParaRPr>
          </a:p>
        </p:txBody>
      </p:sp>
      <p:sp>
        <p:nvSpPr>
          <p:cNvPr id="162" name="Google Shape;162;p23"/>
          <p:cNvSpPr txBox="1"/>
          <p:nvPr>
            <p:ph idx="1" type="body"/>
          </p:nvPr>
        </p:nvSpPr>
        <p:spPr>
          <a:xfrm>
            <a:off x="1371600" y="2286000"/>
            <a:ext cx="9601200" cy="3581400"/>
          </a:xfrm>
          <a:prstGeom prst="rect">
            <a:avLst/>
          </a:prstGeom>
        </p:spPr>
        <p:txBody>
          <a:bodyPr anchorCtr="0" anchor="t" bIns="45700" lIns="91425" spcFirstLastPara="1" rIns="91425" wrap="square" tIns="45700">
            <a:noAutofit/>
          </a:bodyPr>
          <a:lstStyle/>
          <a:p>
            <a:pPr indent="0" lvl="0" marL="0" rtl="0" algn="ctr">
              <a:spcBef>
                <a:spcPts val="1000"/>
              </a:spcBef>
              <a:spcAft>
                <a:spcPts val="200"/>
              </a:spcAft>
              <a:buNone/>
            </a:pPr>
            <a:r>
              <a:rPr lang="ru-RU" sz="2400">
                <a:latin typeface="Oswald"/>
                <a:ea typeface="Oswald"/>
                <a:cs typeface="Oswald"/>
                <a:sym typeface="Oswald"/>
              </a:rPr>
              <a:t>It can be summarized that although the public does not trust the autopilot systems too much, the future lies with them. Riding with an autopilot is safer now than with a living person driving, and every year technology moves forward.</a:t>
            </a:r>
            <a:endParaRPr sz="2400">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1485900" y="340750"/>
            <a:ext cx="9601200" cy="1485900"/>
          </a:xfrm>
          <a:prstGeom prst="rect">
            <a:avLst/>
          </a:prstGeom>
          <a:noFill/>
          <a:ln>
            <a:noFill/>
          </a:ln>
        </p:spPr>
        <p:txBody>
          <a:bodyPr anchorCtr="0" anchor="t" bIns="45700" lIns="91425" spcFirstLastPara="1" rIns="91425" wrap="square" tIns="45700">
            <a:noAutofit/>
          </a:bodyPr>
          <a:lstStyle/>
          <a:p>
            <a:pPr indent="0" lvl="0" marL="0" rtl="0" algn="ctr">
              <a:lnSpc>
                <a:spcPct val="89000"/>
              </a:lnSpc>
              <a:spcBef>
                <a:spcPts val="0"/>
              </a:spcBef>
              <a:spcAft>
                <a:spcPts val="0"/>
              </a:spcAft>
              <a:buClr>
                <a:schemeClr val="dk2"/>
              </a:buClr>
              <a:buSzPts val="4400"/>
              <a:buFont typeface="Libre Franklin"/>
              <a:buNone/>
            </a:pPr>
            <a:r>
              <a:rPr lang="ru-RU">
                <a:latin typeface="Oswald"/>
                <a:ea typeface="Oswald"/>
                <a:cs typeface="Oswald"/>
                <a:sym typeface="Oswald"/>
              </a:rPr>
              <a:t>How does autopilot works?</a:t>
            </a:r>
            <a:endParaRPr>
              <a:latin typeface="Oswald"/>
              <a:ea typeface="Oswald"/>
              <a:cs typeface="Oswald"/>
              <a:sym typeface="Oswald"/>
            </a:endParaRPr>
          </a:p>
        </p:txBody>
      </p:sp>
      <p:pic>
        <p:nvPicPr>
          <p:cNvPr id="102" name="Google Shape;102;p14"/>
          <p:cNvPicPr preferRelativeResize="0"/>
          <p:nvPr/>
        </p:nvPicPr>
        <p:blipFill>
          <a:blip r:embed="rId3">
            <a:alphaModFix/>
          </a:blip>
          <a:stretch>
            <a:fillRect/>
          </a:stretch>
        </p:blipFill>
        <p:spPr>
          <a:xfrm>
            <a:off x="4385713" y="3845125"/>
            <a:ext cx="3420575" cy="2736475"/>
          </a:xfrm>
          <a:prstGeom prst="rect">
            <a:avLst/>
          </a:prstGeom>
          <a:noFill/>
          <a:ln>
            <a:noFill/>
          </a:ln>
        </p:spPr>
      </p:pic>
      <p:sp>
        <p:nvSpPr>
          <p:cNvPr id="103" name="Google Shape;103;p14"/>
          <p:cNvSpPr txBox="1"/>
          <p:nvPr/>
        </p:nvSpPr>
        <p:spPr>
          <a:xfrm>
            <a:off x="3711300" y="1137550"/>
            <a:ext cx="51504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RU" sz="3600">
                <a:latin typeface="Oswald"/>
                <a:ea typeface="Oswald"/>
                <a:cs typeface="Oswald"/>
                <a:sym typeface="Oswald"/>
              </a:rPr>
              <a:t>1. Ultrasonic sensors</a:t>
            </a:r>
            <a:endParaRPr sz="3600">
              <a:latin typeface="Oswald"/>
              <a:ea typeface="Oswald"/>
              <a:cs typeface="Oswald"/>
              <a:sym typeface="Oswald"/>
            </a:endParaRPr>
          </a:p>
        </p:txBody>
      </p:sp>
      <p:sp>
        <p:nvSpPr>
          <p:cNvPr id="104" name="Google Shape;104;p14"/>
          <p:cNvSpPr txBox="1"/>
          <p:nvPr/>
        </p:nvSpPr>
        <p:spPr>
          <a:xfrm>
            <a:off x="1305600" y="1826650"/>
            <a:ext cx="9961800" cy="363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RU" sz="2400">
                <a:latin typeface="Oswald"/>
                <a:ea typeface="Oswald"/>
                <a:cs typeface="Oswald"/>
                <a:sym typeface="Oswald"/>
              </a:rPr>
              <a:t>These sensors determine distances to other objects using sent ultrasound, which, reflected from objects, goes back to the sensors. Thanks to the speed of the signal passing back and forth, the distance to objects is determined.</a:t>
            </a:r>
            <a:endParaRPr sz="2400">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5"/>
          <p:cNvSpPr txBox="1"/>
          <p:nvPr>
            <p:ph type="title"/>
          </p:nvPr>
        </p:nvSpPr>
        <p:spPr>
          <a:xfrm>
            <a:off x="4008750" y="830675"/>
            <a:ext cx="4174500" cy="885900"/>
          </a:xfrm>
          <a:prstGeom prst="rect">
            <a:avLst/>
          </a:prstGeom>
          <a:noFill/>
          <a:ln>
            <a:noFill/>
          </a:ln>
        </p:spPr>
        <p:txBody>
          <a:bodyPr anchorCtr="0" anchor="t" bIns="45700" lIns="91425" spcFirstLastPara="1" rIns="91425" wrap="square" tIns="45700">
            <a:noAutofit/>
          </a:bodyPr>
          <a:lstStyle/>
          <a:p>
            <a:pPr indent="0" lvl="0" marL="0" rtl="0" algn="ctr">
              <a:lnSpc>
                <a:spcPct val="89000"/>
              </a:lnSpc>
              <a:spcBef>
                <a:spcPts val="0"/>
              </a:spcBef>
              <a:spcAft>
                <a:spcPts val="0"/>
              </a:spcAft>
              <a:buClr>
                <a:schemeClr val="dk2"/>
              </a:buClr>
              <a:buSzPts val="4400"/>
              <a:buFont typeface="Libre Franklin"/>
              <a:buNone/>
            </a:pPr>
            <a:r>
              <a:rPr lang="ru-RU" sz="3600">
                <a:latin typeface="Oswald"/>
                <a:ea typeface="Oswald"/>
                <a:cs typeface="Oswald"/>
                <a:sym typeface="Oswald"/>
              </a:rPr>
              <a:t>2. Camcorders</a:t>
            </a:r>
            <a:endParaRPr sz="3600">
              <a:latin typeface="Oswald"/>
              <a:ea typeface="Oswald"/>
              <a:cs typeface="Oswald"/>
              <a:sym typeface="Oswald"/>
            </a:endParaRPr>
          </a:p>
        </p:txBody>
      </p:sp>
      <p:pic>
        <p:nvPicPr>
          <p:cNvPr id="110" name="Google Shape;110;p15"/>
          <p:cNvPicPr preferRelativeResize="0"/>
          <p:nvPr/>
        </p:nvPicPr>
        <p:blipFill>
          <a:blip r:embed="rId3">
            <a:alphaModFix/>
          </a:blip>
          <a:stretch>
            <a:fillRect/>
          </a:stretch>
        </p:blipFill>
        <p:spPr>
          <a:xfrm>
            <a:off x="4607576" y="4775350"/>
            <a:ext cx="2976850" cy="1853500"/>
          </a:xfrm>
          <a:prstGeom prst="rect">
            <a:avLst/>
          </a:prstGeom>
          <a:noFill/>
          <a:ln>
            <a:noFill/>
          </a:ln>
        </p:spPr>
      </p:pic>
      <p:sp>
        <p:nvSpPr>
          <p:cNvPr id="111" name="Google Shape;111;p15"/>
          <p:cNvSpPr txBox="1"/>
          <p:nvPr/>
        </p:nvSpPr>
        <p:spPr>
          <a:xfrm>
            <a:off x="878100" y="1767300"/>
            <a:ext cx="10435800" cy="33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RU" sz="2400">
                <a:latin typeface="Oswald"/>
                <a:ea typeface="Oswald"/>
                <a:cs typeface="Oswald"/>
                <a:sym typeface="Oswald"/>
              </a:rPr>
              <a:t>In cars with autopilot systems, cameras are usually mounted above the inside rearview mirror in the upper center of the windshield. These cameras are used for lane control systems. The camera data transmits frame-by-frame an overview of the road with lanes to a computer, which, analyzing the frames received, identifies each line of the road marking on the highway. So the computer determines if the car is moving inside the lanes. Also, these cameras can be used for emergency braking systems and identification of road signs. </a:t>
            </a:r>
            <a:endParaRPr sz="2400">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2677350" y="822675"/>
            <a:ext cx="6837300" cy="783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ru-RU" sz="3600">
                <a:latin typeface="Oswald"/>
                <a:ea typeface="Oswald"/>
                <a:cs typeface="Oswald"/>
                <a:sym typeface="Oswald"/>
              </a:rPr>
              <a:t>3. Radar sensors</a:t>
            </a:r>
            <a:endParaRPr sz="3600">
              <a:latin typeface="Oswald"/>
              <a:ea typeface="Oswald"/>
              <a:cs typeface="Oswald"/>
              <a:sym typeface="Oswald"/>
            </a:endParaRPr>
          </a:p>
        </p:txBody>
      </p:sp>
      <p:pic>
        <p:nvPicPr>
          <p:cNvPr id="117" name="Google Shape;117;p16"/>
          <p:cNvPicPr preferRelativeResize="0"/>
          <p:nvPr/>
        </p:nvPicPr>
        <p:blipFill>
          <a:blip r:embed="rId3">
            <a:alphaModFix/>
          </a:blip>
          <a:stretch>
            <a:fillRect/>
          </a:stretch>
        </p:blipFill>
        <p:spPr>
          <a:xfrm>
            <a:off x="4074075" y="4222650"/>
            <a:ext cx="4043850" cy="2266075"/>
          </a:xfrm>
          <a:prstGeom prst="rect">
            <a:avLst/>
          </a:prstGeom>
          <a:noFill/>
          <a:ln>
            <a:noFill/>
          </a:ln>
        </p:spPr>
      </p:pic>
      <p:sp>
        <p:nvSpPr>
          <p:cNvPr id="118" name="Google Shape;118;p16"/>
          <p:cNvSpPr txBox="1"/>
          <p:nvPr/>
        </p:nvSpPr>
        <p:spPr>
          <a:xfrm>
            <a:off x="1622200" y="1938750"/>
            <a:ext cx="10036500" cy="29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RU" sz="2400">
                <a:latin typeface="Oswald"/>
                <a:ea typeface="Oswald"/>
                <a:cs typeface="Oswald"/>
                <a:sym typeface="Oswald"/>
              </a:rPr>
              <a:t>The cameras give a good general overview of the environment around the car, but in order to turn this vision into real three-dimensional space, complex computer calculation is required. Higher mathematics comes to the rescue. Radar sensors are used to help the computer determine how far the car is from other cars and objects around it.</a:t>
            </a:r>
            <a:endParaRPr sz="240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1371600" y="685800"/>
            <a:ext cx="9601200" cy="898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ru-RU" sz="3600">
                <a:latin typeface="Oswald"/>
                <a:ea typeface="Oswald"/>
                <a:cs typeface="Oswald"/>
                <a:sym typeface="Oswald"/>
              </a:rPr>
              <a:t>4. Lidar</a:t>
            </a:r>
            <a:endParaRPr sz="3600">
              <a:latin typeface="Oswald"/>
              <a:ea typeface="Oswald"/>
              <a:cs typeface="Oswald"/>
              <a:sym typeface="Oswald"/>
            </a:endParaRPr>
          </a:p>
        </p:txBody>
      </p:sp>
      <p:pic>
        <p:nvPicPr>
          <p:cNvPr id="124" name="Google Shape;124;p17"/>
          <p:cNvPicPr preferRelativeResize="0"/>
          <p:nvPr/>
        </p:nvPicPr>
        <p:blipFill>
          <a:blip r:embed="rId3">
            <a:alphaModFix/>
          </a:blip>
          <a:stretch>
            <a:fillRect/>
          </a:stretch>
        </p:blipFill>
        <p:spPr>
          <a:xfrm>
            <a:off x="1028013" y="1584600"/>
            <a:ext cx="3852413" cy="4381499"/>
          </a:xfrm>
          <a:prstGeom prst="rect">
            <a:avLst/>
          </a:prstGeom>
          <a:noFill/>
          <a:ln>
            <a:noFill/>
          </a:ln>
        </p:spPr>
      </p:pic>
      <p:sp>
        <p:nvSpPr>
          <p:cNvPr id="125" name="Google Shape;125;p17"/>
          <p:cNvSpPr txBox="1"/>
          <p:nvPr/>
        </p:nvSpPr>
        <p:spPr>
          <a:xfrm>
            <a:off x="5763375" y="1584600"/>
            <a:ext cx="5895300" cy="45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RU" sz="2400">
                <a:latin typeface="Oswald"/>
                <a:ea typeface="Oswald"/>
                <a:cs typeface="Oswald"/>
                <a:sym typeface="Oswald"/>
              </a:rPr>
              <a:t>Lidar determines the direction and range of light. That is, in fact, lidar is a kind of light-based radar. Lidar uses low-intensity, harmless and invisible laser beams that are directed toward the target. Most autonomous cars use lidar, which emits laser beams around the car a full 360 °</a:t>
            </a:r>
            <a:endParaRPr>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1371600" y="749700"/>
            <a:ext cx="9601200" cy="834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ru-RU" sz="3600">
                <a:latin typeface="Oswald"/>
                <a:ea typeface="Oswald"/>
                <a:cs typeface="Oswald"/>
                <a:sym typeface="Oswald"/>
              </a:rPr>
              <a:t>5. GPS</a:t>
            </a:r>
            <a:endParaRPr sz="3600">
              <a:latin typeface="Oswald"/>
              <a:ea typeface="Oswald"/>
              <a:cs typeface="Oswald"/>
              <a:sym typeface="Oswald"/>
            </a:endParaRPr>
          </a:p>
        </p:txBody>
      </p:sp>
      <p:pic>
        <p:nvPicPr>
          <p:cNvPr id="131" name="Google Shape;131;p18"/>
          <p:cNvPicPr preferRelativeResize="0"/>
          <p:nvPr/>
        </p:nvPicPr>
        <p:blipFill>
          <a:blip r:embed="rId3">
            <a:alphaModFix/>
          </a:blip>
          <a:stretch>
            <a:fillRect/>
          </a:stretch>
        </p:blipFill>
        <p:spPr>
          <a:xfrm>
            <a:off x="4959225" y="4285500"/>
            <a:ext cx="2425950" cy="2425950"/>
          </a:xfrm>
          <a:prstGeom prst="rect">
            <a:avLst/>
          </a:prstGeom>
          <a:noFill/>
          <a:ln>
            <a:noFill/>
          </a:ln>
        </p:spPr>
      </p:pic>
      <p:sp>
        <p:nvSpPr>
          <p:cNvPr id="132" name="Google Shape;132;p18"/>
          <p:cNvSpPr txBox="1"/>
          <p:nvPr/>
        </p:nvSpPr>
        <p:spPr>
          <a:xfrm>
            <a:off x="2083800" y="1649250"/>
            <a:ext cx="8176800" cy="25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RU" sz="2400">
                <a:latin typeface="Oswald"/>
                <a:ea typeface="Oswald"/>
                <a:cs typeface="Oswald"/>
                <a:sym typeface="Oswald"/>
              </a:rPr>
              <a:t>The Global Positioning System (GPS), or the Global Navigation Satellite System (GLONASS), is based on satellites orbiting the Earth to know exactly where we are. All autonomous cars in the future will use these systems not only for navigation, but simply for driving without the driver’s participation.</a:t>
            </a:r>
            <a:endParaRPr sz="2400">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2281213" y="532475"/>
            <a:ext cx="7629600" cy="8094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ru-RU">
                <a:latin typeface="Oswald"/>
                <a:ea typeface="Oswald"/>
                <a:cs typeface="Oswald"/>
                <a:sym typeface="Oswald"/>
              </a:rPr>
              <a:t>Danger and causes of distrust</a:t>
            </a:r>
            <a:endParaRPr>
              <a:latin typeface="Oswald"/>
              <a:ea typeface="Oswald"/>
              <a:cs typeface="Oswald"/>
              <a:sym typeface="Oswald"/>
            </a:endParaRPr>
          </a:p>
        </p:txBody>
      </p:sp>
      <p:sp>
        <p:nvSpPr>
          <p:cNvPr id="138" name="Google Shape;138;p19"/>
          <p:cNvSpPr txBox="1"/>
          <p:nvPr>
            <p:ph idx="1" type="body"/>
          </p:nvPr>
        </p:nvSpPr>
        <p:spPr>
          <a:xfrm>
            <a:off x="1295425" y="1638300"/>
            <a:ext cx="9601200" cy="3581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ru-RU" sz="2400">
                <a:latin typeface="Oswald"/>
                <a:ea typeface="Oswald"/>
                <a:cs typeface="Oswald"/>
                <a:sym typeface="Oswald"/>
              </a:rPr>
              <a:t>•In May 2016, the owner of a Tesla car died in a car accident, crashing into a truck. Alleged reason - the autopilot took the truck for a traffic sign.</a:t>
            </a:r>
            <a:endParaRPr sz="2400">
              <a:latin typeface="Oswald"/>
              <a:ea typeface="Oswald"/>
              <a:cs typeface="Oswald"/>
              <a:sym typeface="Oswald"/>
            </a:endParaRPr>
          </a:p>
          <a:p>
            <a:pPr indent="0" lvl="0" marL="0" rtl="0" algn="l">
              <a:spcBef>
                <a:spcPts val="1000"/>
              </a:spcBef>
              <a:spcAft>
                <a:spcPts val="200"/>
              </a:spcAft>
              <a:buNone/>
            </a:pPr>
            <a:r>
              <a:rPr lang="ru-RU" sz="2400">
                <a:latin typeface="Oswald"/>
                <a:ea typeface="Oswald"/>
                <a:cs typeface="Oswald"/>
                <a:sym typeface="Oswald"/>
              </a:rPr>
              <a:t>After this incident, public confidence in autopilot declined dramatically.</a:t>
            </a:r>
            <a:endParaRPr sz="2400">
              <a:latin typeface="Oswald"/>
              <a:ea typeface="Oswald"/>
              <a:cs typeface="Oswald"/>
              <a:sym typeface="Oswald"/>
            </a:endParaRPr>
          </a:p>
        </p:txBody>
      </p:sp>
      <p:pic>
        <p:nvPicPr>
          <p:cNvPr id="139" name="Google Shape;139;p19"/>
          <p:cNvPicPr preferRelativeResize="0"/>
          <p:nvPr/>
        </p:nvPicPr>
        <p:blipFill>
          <a:blip r:embed="rId3">
            <a:alphaModFix/>
          </a:blip>
          <a:stretch>
            <a:fillRect/>
          </a:stretch>
        </p:blipFill>
        <p:spPr>
          <a:xfrm>
            <a:off x="3702870" y="3888970"/>
            <a:ext cx="4786274" cy="270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0"/>
          <p:cNvSpPr txBox="1"/>
          <p:nvPr>
            <p:ph idx="1" type="body"/>
          </p:nvPr>
        </p:nvSpPr>
        <p:spPr>
          <a:xfrm>
            <a:off x="1295400" y="1276400"/>
            <a:ext cx="9601200" cy="1420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Font typeface="Oswald"/>
              <a:buChar char="●"/>
            </a:pPr>
            <a:r>
              <a:rPr lang="ru-RU" sz="2400">
                <a:latin typeface="Oswald"/>
                <a:ea typeface="Oswald"/>
                <a:cs typeface="Oswald"/>
                <a:sym typeface="Oswald"/>
              </a:rPr>
              <a:t>Danger of hacking by hackers. Tesla's cars have already been hacked several times by hackers from Tencent Keen Security.</a:t>
            </a:r>
            <a:endParaRPr sz="2400">
              <a:latin typeface="Oswald"/>
              <a:ea typeface="Oswald"/>
              <a:cs typeface="Oswald"/>
              <a:sym typeface="Oswald"/>
            </a:endParaRPr>
          </a:p>
        </p:txBody>
      </p:sp>
      <p:pic>
        <p:nvPicPr>
          <p:cNvPr id="145" name="Google Shape;145;p20"/>
          <p:cNvPicPr preferRelativeResize="0"/>
          <p:nvPr/>
        </p:nvPicPr>
        <p:blipFill>
          <a:blip r:embed="rId3">
            <a:alphaModFix/>
          </a:blip>
          <a:stretch>
            <a:fillRect/>
          </a:stretch>
        </p:blipFill>
        <p:spPr>
          <a:xfrm>
            <a:off x="3383472" y="2950150"/>
            <a:ext cx="5425050" cy="3051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1"/>
          <p:cNvSpPr txBox="1"/>
          <p:nvPr>
            <p:ph idx="1" type="body"/>
          </p:nvPr>
        </p:nvSpPr>
        <p:spPr>
          <a:xfrm>
            <a:off x="1295400" y="609600"/>
            <a:ext cx="9601200" cy="35814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Font typeface="Oswald"/>
              <a:buChar char="●"/>
            </a:pPr>
            <a:r>
              <a:rPr lang="ru-RU" sz="2400">
                <a:latin typeface="Oswald"/>
                <a:ea typeface="Oswald"/>
                <a:cs typeface="Oswald"/>
                <a:sym typeface="Oswald"/>
              </a:rPr>
              <a:t>The ethical part of the question: when a car with an autopilot has a choice: to knock down a pedestrian or crash into a pole, endangering the life of the driver, what should he choose?</a:t>
            </a:r>
            <a:endParaRPr sz="2400">
              <a:latin typeface="Oswald"/>
              <a:ea typeface="Oswald"/>
              <a:cs typeface="Oswald"/>
              <a:sym typeface="Oswald"/>
            </a:endParaRPr>
          </a:p>
          <a:p>
            <a:pPr indent="-381000" lvl="0" marL="457200" rtl="0" algn="l">
              <a:spcBef>
                <a:spcPts val="0"/>
              </a:spcBef>
              <a:spcAft>
                <a:spcPts val="0"/>
              </a:spcAft>
              <a:buSzPts val="2400"/>
              <a:buFont typeface="Oswald"/>
              <a:buChar char="●"/>
            </a:pPr>
            <a:r>
              <a:rPr lang="ru-RU" sz="2400">
                <a:latin typeface="Oswald"/>
                <a:ea typeface="Oswald"/>
                <a:cs typeface="Oswald"/>
                <a:sym typeface="Oswald"/>
              </a:rPr>
              <a:t>States should also decide who should be held responsible for the accident: a “driver” who could take control or the manufacturer.</a:t>
            </a:r>
            <a:endParaRPr sz="2400">
              <a:latin typeface="Oswald"/>
              <a:ea typeface="Oswald"/>
              <a:cs typeface="Oswald"/>
              <a:sym typeface="Oswald"/>
            </a:endParaRPr>
          </a:p>
        </p:txBody>
      </p:sp>
      <p:pic>
        <p:nvPicPr>
          <p:cNvPr id="151" name="Google Shape;151;p21"/>
          <p:cNvPicPr preferRelativeResize="0"/>
          <p:nvPr/>
        </p:nvPicPr>
        <p:blipFill>
          <a:blip r:embed="rId3">
            <a:alphaModFix/>
          </a:blip>
          <a:stretch>
            <a:fillRect/>
          </a:stretch>
        </p:blipFill>
        <p:spPr>
          <a:xfrm>
            <a:off x="3534050" y="3455325"/>
            <a:ext cx="5123900" cy="293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